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593C2-47B7-4813-951B-78AF9ECA368A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2E6B4-46B2-4662-9F67-110E75F213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7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42E6B4-46B2-4662-9F67-110E75F2130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65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35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894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425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888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313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6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205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740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425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48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485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A0698-DAC2-4618-9049-E5D14F18BDA3}" type="datetimeFigureOut">
              <a:rPr lang="zh-CN" altLang="en-US" smtClean="0"/>
              <a:t>2021/9/15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870D4-370C-4B98-AA96-EE1FAC572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300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1DB2E383-2D7B-4567-B55C-7BF5CA9A0EC2}"/>
              </a:ext>
            </a:extLst>
          </p:cNvPr>
          <p:cNvSpPr/>
          <p:nvPr/>
        </p:nvSpPr>
        <p:spPr>
          <a:xfrm>
            <a:off x="4110824" y="1216549"/>
            <a:ext cx="4977517" cy="510473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DECE628-0FD2-4E96-81BF-9E9615D8C2B1}"/>
              </a:ext>
            </a:extLst>
          </p:cNvPr>
          <p:cNvSpPr/>
          <p:nvPr/>
        </p:nvSpPr>
        <p:spPr>
          <a:xfrm>
            <a:off x="4664762" y="1898373"/>
            <a:ext cx="1364974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选择</a:t>
            </a:r>
            <a:endParaRPr lang="en-US" altLang="zh-CN" b="1" dirty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民族</a:t>
            </a:r>
          </a:p>
        </p:txBody>
      </p:sp>
      <p:sp>
        <p:nvSpPr>
          <p:cNvPr id="6" name="流程图: 过程 5">
            <a:extLst>
              <a:ext uri="{FF2B5EF4-FFF2-40B4-BE49-F238E27FC236}">
                <a16:creationId xmlns:a16="http://schemas.microsoft.com/office/drawing/2014/main" id="{8A170C0B-4BA3-45A3-AE33-7D97A03CDF42}"/>
              </a:ext>
            </a:extLst>
          </p:cNvPr>
          <p:cNvSpPr/>
          <p:nvPr/>
        </p:nvSpPr>
        <p:spPr>
          <a:xfrm>
            <a:off x="1343771" y="1749287"/>
            <a:ext cx="1447137" cy="795130"/>
          </a:xfrm>
          <a:prstGeom prst="flowChartProcess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</a:rPr>
              <a:t>参观者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93A2EBD2-68B9-42FB-8619-FD06062335F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790908" y="2146852"/>
            <a:ext cx="1873854" cy="1033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7D117FB0-9322-4FA2-9261-08914F2A4E8D}"/>
              </a:ext>
            </a:extLst>
          </p:cNvPr>
          <p:cNvSpPr/>
          <p:nvPr/>
        </p:nvSpPr>
        <p:spPr>
          <a:xfrm>
            <a:off x="6751982" y="1677725"/>
            <a:ext cx="1614115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展示藏族民风民俗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D3A3361E-4A19-4E06-A155-DA7D12C64D2A}"/>
              </a:ext>
            </a:extLst>
          </p:cNvPr>
          <p:cNvSpPr/>
          <p:nvPr/>
        </p:nvSpPr>
        <p:spPr>
          <a:xfrm>
            <a:off x="6751981" y="2765065"/>
            <a:ext cx="1614115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展示回族民风民俗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7504D28-570C-4B93-AFB6-4071B9241693}"/>
              </a:ext>
            </a:extLst>
          </p:cNvPr>
          <p:cNvSpPr/>
          <p:nvPr/>
        </p:nvSpPr>
        <p:spPr>
          <a:xfrm>
            <a:off x="6751980" y="4046219"/>
            <a:ext cx="1614115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展示彝族民风民俗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D1F5F52-4509-4146-A457-718CA37C8816}"/>
              </a:ext>
            </a:extLst>
          </p:cNvPr>
          <p:cNvCxnSpPr>
            <a:cxnSpLocks/>
          </p:cNvCxnSpPr>
          <p:nvPr/>
        </p:nvCxnSpPr>
        <p:spPr>
          <a:xfrm>
            <a:off x="6029736" y="2350601"/>
            <a:ext cx="722244" cy="8239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CBF5CF6-C635-4D51-BFF2-17DF6CEBD32F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5829840" y="2638141"/>
            <a:ext cx="922140" cy="18603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48B83B9-8D6D-4597-B34E-7A3188638778}"/>
              </a:ext>
            </a:extLst>
          </p:cNvPr>
          <p:cNvCxnSpPr>
            <a:cxnSpLocks/>
            <a:stCxn id="5" idx="7"/>
          </p:cNvCxnSpPr>
          <p:nvPr/>
        </p:nvCxnSpPr>
        <p:spPr>
          <a:xfrm>
            <a:off x="5829840" y="2025297"/>
            <a:ext cx="908226" cy="1374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B6A107CE-465F-4AD2-9818-80E2E4F7175C}"/>
              </a:ext>
            </a:extLst>
          </p:cNvPr>
          <p:cNvSpPr/>
          <p:nvPr/>
        </p:nvSpPr>
        <p:spPr>
          <a:xfrm>
            <a:off x="6751980" y="5107552"/>
            <a:ext cx="1614115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展示</a:t>
            </a:r>
            <a:r>
              <a:rPr lang="en-US" altLang="zh-CN" b="1" dirty="0">
                <a:solidFill>
                  <a:schemeClr val="tx1"/>
                </a:solidFill>
              </a:rPr>
              <a:t>…</a:t>
            </a:r>
            <a:r>
              <a:rPr lang="zh-CN" altLang="en-US" b="1" dirty="0">
                <a:solidFill>
                  <a:schemeClr val="tx1"/>
                </a:solidFill>
              </a:rPr>
              <a:t>族民风民俗</a:t>
            </a: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17D9C423-B80D-45EE-BFF0-745E853D94A5}"/>
              </a:ext>
            </a:extLst>
          </p:cNvPr>
          <p:cNvCxnSpPr>
            <a:cxnSpLocks/>
            <a:endCxn id="25" idx="2"/>
          </p:cNvCxnSpPr>
          <p:nvPr/>
        </p:nvCxnSpPr>
        <p:spPr>
          <a:xfrm>
            <a:off x="5629523" y="2739058"/>
            <a:ext cx="1122457" cy="28018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椭圆 28">
            <a:extLst>
              <a:ext uri="{FF2B5EF4-FFF2-40B4-BE49-F238E27FC236}">
                <a16:creationId xmlns:a16="http://schemas.microsoft.com/office/drawing/2014/main" id="{952F5DCB-90A6-444D-8AF3-37DD97693109}"/>
              </a:ext>
            </a:extLst>
          </p:cNvPr>
          <p:cNvSpPr/>
          <p:nvPr/>
        </p:nvSpPr>
        <p:spPr>
          <a:xfrm>
            <a:off x="4825777" y="4540487"/>
            <a:ext cx="1364974" cy="86669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维护</a:t>
            </a:r>
            <a:endParaRPr lang="en-US" altLang="zh-CN" b="1" dirty="0">
              <a:solidFill>
                <a:schemeClr val="tx1"/>
              </a:solidFill>
            </a:endParaRPr>
          </a:p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系统</a:t>
            </a:r>
          </a:p>
        </p:txBody>
      </p:sp>
      <p:sp>
        <p:nvSpPr>
          <p:cNvPr id="30" name="流程图: 过程 29">
            <a:extLst>
              <a:ext uri="{FF2B5EF4-FFF2-40B4-BE49-F238E27FC236}">
                <a16:creationId xmlns:a16="http://schemas.microsoft.com/office/drawing/2014/main" id="{8A0A182A-B194-40DA-AD84-3E4C2007C736}"/>
              </a:ext>
            </a:extLst>
          </p:cNvPr>
          <p:cNvSpPr/>
          <p:nvPr/>
        </p:nvSpPr>
        <p:spPr>
          <a:xfrm>
            <a:off x="1437530" y="4570301"/>
            <a:ext cx="1447137" cy="795130"/>
          </a:xfrm>
          <a:prstGeom prst="flowChartProcess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tx1"/>
                </a:solidFill>
              </a:rPr>
              <a:t>管理员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9210230E-D87B-499B-8A04-3BF9C4026A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2884667" y="4967866"/>
            <a:ext cx="192620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84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44367F54-14D5-4EA1-B511-A2057A6B613C}"/>
              </a:ext>
            </a:extLst>
          </p:cNvPr>
          <p:cNvSpPr/>
          <p:nvPr/>
        </p:nvSpPr>
        <p:spPr>
          <a:xfrm>
            <a:off x="548640" y="2671638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选择民族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4D8F1848-9B33-48ED-8659-BFFA065C04A1}"/>
              </a:ext>
            </a:extLst>
          </p:cNvPr>
          <p:cNvSpPr/>
          <p:nvPr/>
        </p:nvSpPr>
        <p:spPr>
          <a:xfrm>
            <a:off x="3237506" y="1559781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展示藏族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09C37A0D-CD7B-48B3-98C2-478C4922BED4}"/>
              </a:ext>
            </a:extLst>
          </p:cNvPr>
          <p:cNvSpPr/>
          <p:nvPr/>
        </p:nvSpPr>
        <p:spPr>
          <a:xfrm>
            <a:off x="3237506" y="2585499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展示回族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9482DC2-BF4C-4EF2-B719-B5EDBEA0A43C}"/>
              </a:ext>
            </a:extLst>
          </p:cNvPr>
          <p:cNvSpPr/>
          <p:nvPr/>
        </p:nvSpPr>
        <p:spPr>
          <a:xfrm>
            <a:off x="3237506" y="3676154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展示彝族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BC53035-27FD-4AD8-9D10-774F031CA00D}"/>
              </a:ext>
            </a:extLst>
          </p:cNvPr>
          <p:cNvSpPr/>
          <p:nvPr/>
        </p:nvSpPr>
        <p:spPr>
          <a:xfrm>
            <a:off x="3237506" y="4766809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</a:t>
            </a:r>
            <a:r>
              <a:rPr lang="en-US" altLang="zh-CN" dirty="0"/>
              <a:t>….</a:t>
            </a:r>
            <a:endParaRPr lang="zh-CN" altLang="en-US" dirty="0"/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15F30113-F085-4276-BCF2-364187CB3AC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1940118" y="1857955"/>
            <a:ext cx="1297388" cy="111185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B76CE31F-1F57-4CF5-8C07-3DAF47E60542}"/>
              </a:ext>
            </a:extLst>
          </p:cNvPr>
          <p:cNvCxnSpPr>
            <a:stCxn id="4" idx="3"/>
            <a:endCxn id="6" idx="1"/>
          </p:cNvCxnSpPr>
          <p:nvPr/>
        </p:nvCxnSpPr>
        <p:spPr>
          <a:xfrm flipV="1">
            <a:off x="1940118" y="2883673"/>
            <a:ext cx="1297388" cy="861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4D2A92E3-DEAB-4F74-BF5A-671718551B07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1940118" y="2969812"/>
            <a:ext cx="1297388" cy="10045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A38164D0-FA06-4DBF-87D2-748C2BC0525A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1940118" y="2969812"/>
            <a:ext cx="1297388" cy="20951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8980455E-65D7-4EB0-B429-12A8DA2A3D10}"/>
              </a:ext>
            </a:extLst>
          </p:cNvPr>
          <p:cNvSpPr/>
          <p:nvPr/>
        </p:nvSpPr>
        <p:spPr>
          <a:xfrm>
            <a:off x="5926372" y="2091192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展示饮</a:t>
            </a:r>
            <a:endParaRPr lang="en-US" altLang="zh-CN" dirty="0"/>
          </a:p>
          <a:p>
            <a:pPr algn="ctr"/>
            <a:r>
              <a:rPr lang="zh-CN" altLang="en-US" dirty="0"/>
              <a:t>食习惯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D15601B-7B43-4D64-8006-3EBDDC9C6123}"/>
              </a:ext>
            </a:extLst>
          </p:cNvPr>
          <p:cNvSpPr/>
          <p:nvPr/>
        </p:nvSpPr>
        <p:spPr>
          <a:xfrm>
            <a:off x="5926372" y="1176131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展示传</a:t>
            </a:r>
            <a:endParaRPr lang="en-US" altLang="zh-CN" dirty="0"/>
          </a:p>
          <a:p>
            <a:pPr algn="ctr"/>
            <a:r>
              <a:rPr lang="zh-CN" altLang="en-US" dirty="0"/>
              <a:t>统服饰</a:t>
            </a:r>
            <a:endParaRPr lang="en-US" altLang="zh-CN" dirty="0"/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C0A0B529-7BA0-4FF3-927C-F03DF204010D}"/>
              </a:ext>
            </a:extLst>
          </p:cNvPr>
          <p:cNvSpPr/>
          <p:nvPr/>
        </p:nvSpPr>
        <p:spPr>
          <a:xfrm>
            <a:off x="5926372" y="3003605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展示传</a:t>
            </a:r>
            <a:endParaRPr lang="en-US" altLang="zh-CN" dirty="0"/>
          </a:p>
          <a:p>
            <a:pPr algn="ctr"/>
            <a:r>
              <a:rPr lang="zh-CN" altLang="en-US" dirty="0"/>
              <a:t>统节日</a:t>
            </a:r>
            <a:endParaRPr lang="en-US" altLang="zh-CN" dirty="0"/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FBB2FBA0-0C95-467D-B7BD-8F902EF6834D}"/>
              </a:ext>
            </a:extLst>
          </p:cNvPr>
          <p:cNvSpPr/>
          <p:nvPr/>
        </p:nvSpPr>
        <p:spPr>
          <a:xfrm>
            <a:off x="5926372" y="3826565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展示地理</a:t>
            </a:r>
            <a:endParaRPr lang="en-US" altLang="zh-CN" dirty="0"/>
          </a:p>
          <a:p>
            <a:pPr algn="ctr"/>
            <a:r>
              <a:rPr lang="zh-CN" altLang="en-US" dirty="0"/>
              <a:t>分布特征</a:t>
            </a:r>
            <a:endParaRPr lang="en-US" altLang="zh-CN" dirty="0"/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71FEF53E-AEC0-4BF9-A43B-56F15DD8ED2F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628984" y="1479939"/>
            <a:ext cx="1289106" cy="3780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连接符: 肘形 30">
            <a:extLst>
              <a:ext uri="{FF2B5EF4-FFF2-40B4-BE49-F238E27FC236}">
                <a16:creationId xmlns:a16="http://schemas.microsoft.com/office/drawing/2014/main" id="{6FEE837E-17A3-4413-81CD-1353532C0CCE}"/>
              </a:ext>
            </a:extLst>
          </p:cNvPr>
          <p:cNvCxnSpPr>
            <a:cxnSpLocks/>
            <a:stCxn id="5" idx="3"/>
            <a:endCxn id="25" idx="1"/>
          </p:cNvCxnSpPr>
          <p:nvPr/>
        </p:nvCxnSpPr>
        <p:spPr>
          <a:xfrm>
            <a:off x="4628984" y="1857955"/>
            <a:ext cx="1297388" cy="14438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连接符: 肘形 33">
            <a:extLst>
              <a:ext uri="{FF2B5EF4-FFF2-40B4-BE49-F238E27FC236}">
                <a16:creationId xmlns:a16="http://schemas.microsoft.com/office/drawing/2014/main" id="{C8CD3AF4-DCD7-4B2E-809D-F606CF18B704}"/>
              </a:ext>
            </a:extLst>
          </p:cNvPr>
          <p:cNvCxnSpPr>
            <a:cxnSpLocks/>
            <a:stCxn id="5" idx="3"/>
            <a:endCxn id="26" idx="1"/>
          </p:cNvCxnSpPr>
          <p:nvPr/>
        </p:nvCxnSpPr>
        <p:spPr>
          <a:xfrm>
            <a:off x="4628984" y="1857955"/>
            <a:ext cx="1297388" cy="22667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D9075C1B-351E-4FC9-B227-F6B6164E73A4}"/>
              </a:ext>
            </a:extLst>
          </p:cNvPr>
          <p:cNvCxnSpPr>
            <a:cxnSpLocks/>
            <a:stCxn id="5" idx="3"/>
            <a:endCxn id="23" idx="1"/>
          </p:cNvCxnSpPr>
          <p:nvPr/>
        </p:nvCxnSpPr>
        <p:spPr>
          <a:xfrm>
            <a:off x="4628984" y="1857955"/>
            <a:ext cx="1297388" cy="53141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0E77B6F7-9F31-4B89-967C-48D6C80D21FD}"/>
              </a:ext>
            </a:extLst>
          </p:cNvPr>
          <p:cNvSpPr txBox="1"/>
          <p:nvPr/>
        </p:nvSpPr>
        <p:spPr>
          <a:xfrm>
            <a:off x="4661617" y="2703007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B0791ED-47A6-4C2D-A551-B6DF51AD71A6}"/>
              </a:ext>
            </a:extLst>
          </p:cNvPr>
          <p:cNvSpPr txBox="1"/>
          <p:nvPr/>
        </p:nvSpPr>
        <p:spPr>
          <a:xfrm>
            <a:off x="4612420" y="3763765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7FB2398-2A1F-41C2-962B-BDB641B1A89C}"/>
              </a:ext>
            </a:extLst>
          </p:cNvPr>
          <p:cNvSpPr txBox="1"/>
          <p:nvPr/>
        </p:nvSpPr>
        <p:spPr>
          <a:xfrm>
            <a:off x="4631635" y="4883168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FC9B235-1806-4294-BACD-5FFE8C17BF77}"/>
              </a:ext>
            </a:extLst>
          </p:cNvPr>
          <p:cNvSpPr txBox="1"/>
          <p:nvPr/>
        </p:nvSpPr>
        <p:spPr>
          <a:xfrm>
            <a:off x="6419353" y="4582143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cxnSp>
        <p:nvCxnSpPr>
          <p:cNvPr id="51" name="连接符: 肘形 50">
            <a:extLst>
              <a:ext uri="{FF2B5EF4-FFF2-40B4-BE49-F238E27FC236}">
                <a16:creationId xmlns:a16="http://schemas.microsoft.com/office/drawing/2014/main" id="{31F65C3B-84B1-4052-A771-DA1DB738B324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7317850" y="1073426"/>
            <a:ext cx="1015117" cy="4008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连接符: 肘形 51">
            <a:extLst>
              <a:ext uri="{FF2B5EF4-FFF2-40B4-BE49-F238E27FC236}">
                <a16:creationId xmlns:a16="http://schemas.microsoft.com/office/drawing/2014/main" id="{E931F238-921A-4B50-8869-AAFF2F0C25B3}"/>
              </a:ext>
            </a:extLst>
          </p:cNvPr>
          <p:cNvCxnSpPr/>
          <p:nvPr/>
        </p:nvCxnSpPr>
        <p:spPr>
          <a:xfrm flipV="1">
            <a:off x="7317849" y="2013004"/>
            <a:ext cx="1015117" cy="4008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4F130824-8CC9-4CA6-A662-98FB42E5A588}"/>
              </a:ext>
            </a:extLst>
          </p:cNvPr>
          <p:cNvCxnSpPr/>
          <p:nvPr/>
        </p:nvCxnSpPr>
        <p:spPr>
          <a:xfrm flipV="1">
            <a:off x="7321824" y="2914152"/>
            <a:ext cx="1015117" cy="4008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4B6AFEBC-FE03-4368-93D0-DEC9B0DC0D49}"/>
              </a:ext>
            </a:extLst>
          </p:cNvPr>
          <p:cNvCxnSpPr>
            <a:cxnSpLocks/>
            <a:stCxn id="63" idx="3"/>
            <a:endCxn id="71" idx="1"/>
          </p:cNvCxnSpPr>
          <p:nvPr/>
        </p:nvCxnSpPr>
        <p:spPr>
          <a:xfrm>
            <a:off x="8918712" y="1105506"/>
            <a:ext cx="1110860" cy="11144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6710C9C4-EA04-4380-BAD0-0B038DEBC9AC}"/>
              </a:ext>
            </a:extLst>
          </p:cNvPr>
          <p:cNvCxnSpPr>
            <a:cxnSpLocks/>
            <a:stCxn id="4" idx="3"/>
            <a:endCxn id="72" idx="1"/>
          </p:cNvCxnSpPr>
          <p:nvPr/>
        </p:nvCxnSpPr>
        <p:spPr>
          <a:xfrm>
            <a:off x="1940118" y="2969812"/>
            <a:ext cx="1302025" cy="31585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连接符: 肘形 55">
            <a:extLst>
              <a:ext uri="{FF2B5EF4-FFF2-40B4-BE49-F238E27FC236}">
                <a16:creationId xmlns:a16="http://schemas.microsoft.com/office/drawing/2014/main" id="{538C57CD-BA2D-4225-87AB-2FED6F06FA9B}"/>
              </a:ext>
            </a:extLst>
          </p:cNvPr>
          <p:cNvCxnSpPr>
            <a:cxnSpLocks/>
            <a:stCxn id="71" idx="0"/>
          </p:cNvCxnSpPr>
          <p:nvPr/>
        </p:nvCxnSpPr>
        <p:spPr>
          <a:xfrm rot="16200000" flipV="1">
            <a:off x="7146757" y="-1656788"/>
            <a:ext cx="1662430" cy="54946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连接符: 肘形 56">
            <a:extLst>
              <a:ext uri="{FF2B5EF4-FFF2-40B4-BE49-F238E27FC236}">
                <a16:creationId xmlns:a16="http://schemas.microsoft.com/office/drawing/2014/main" id="{E4FDEA42-1D31-4FA7-9553-E013FCE31179}"/>
              </a:ext>
            </a:extLst>
          </p:cNvPr>
          <p:cNvCxnSpPr>
            <a:cxnSpLocks/>
            <a:endCxn id="71" idx="1"/>
          </p:cNvCxnSpPr>
          <p:nvPr/>
        </p:nvCxnSpPr>
        <p:spPr>
          <a:xfrm flipV="1">
            <a:off x="8944554" y="2219940"/>
            <a:ext cx="1085018" cy="19043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连接符: 肘形 57">
            <a:extLst>
              <a:ext uri="{FF2B5EF4-FFF2-40B4-BE49-F238E27FC236}">
                <a16:creationId xmlns:a16="http://schemas.microsoft.com/office/drawing/2014/main" id="{555EA5BD-9914-429B-B6CD-794C9F643FAF}"/>
              </a:ext>
            </a:extLst>
          </p:cNvPr>
          <p:cNvCxnSpPr>
            <a:cxnSpLocks/>
            <a:stCxn id="65" idx="3"/>
            <a:endCxn id="71" idx="1"/>
          </p:cNvCxnSpPr>
          <p:nvPr/>
        </p:nvCxnSpPr>
        <p:spPr>
          <a:xfrm flipV="1">
            <a:off x="8935939" y="2219940"/>
            <a:ext cx="1093633" cy="69421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FB3CA9F2-E549-4E46-8914-41F913417AE2}"/>
              </a:ext>
            </a:extLst>
          </p:cNvPr>
          <p:cNvCxnSpPr>
            <a:cxnSpLocks/>
            <a:stCxn id="64" idx="3"/>
            <a:endCxn id="71" idx="1"/>
          </p:cNvCxnSpPr>
          <p:nvPr/>
        </p:nvCxnSpPr>
        <p:spPr>
          <a:xfrm flipV="1">
            <a:off x="8980499" y="2219940"/>
            <a:ext cx="1049073" cy="15171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312BBA71-687E-4DAF-B89B-B16BB187E562}"/>
              </a:ext>
            </a:extLst>
          </p:cNvPr>
          <p:cNvCxnSpPr/>
          <p:nvPr/>
        </p:nvCxnSpPr>
        <p:spPr>
          <a:xfrm flipV="1">
            <a:off x="7272791" y="3732218"/>
            <a:ext cx="1015117" cy="4008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A2CC0D3-BCA4-4B58-A2B2-EA87214C4024}"/>
              </a:ext>
            </a:extLst>
          </p:cNvPr>
          <p:cNvSpPr txBox="1"/>
          <p:nvPr/>
        </p:nvSpPr>
        <p:spPr>
          <a:xfrm>
            <a:off x="8530423" y="1906526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6470B965-FB29-4493-B987-932870606328}"/>
              </a:ext>
            </a:extLst>
          </p:cNvPr>
          <p:cNvSpPr txBox="1"/>
          <p:nvPr/>
        </p:nvSpPr>
        <p:spPr>
          <a:xfrm>
            <a:off x="8513196" y="920840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3F30D140-4BC8-4B62-B572-83ADCF73CA93}"/>
              </a:ext>
            </a:extLst>
          </p:cNvPr>
          <p:cNvSpPr txBox="1"/>
          <p:nvPr/>
        </p:nvSpPr>
        <p:spPr>
          <a:xfrm>
            <a:off x="8574983" y="3552446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D7BBC605-533A-4D06-999F-FCF339612B6F}"/>
              </a:ext>
            </a:extLst>
          </p:cNvPr>
          <p:cNvSpPr txBox="1"/>
          <p:nvPr/>
        </p:nvSpPr>
        <p:spPr>
          <a:xfrm>
            <a:off x="8530423" y="2729486"/>
            <a:ext cx="40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···</a:t>
            </a:r>
            <a:endParaRPr lang="zh-CN" altLang="en-US" dirty="0"/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1B6065A3-E83F-4EDB-A480-21C2485C91D6}"/>
              </a:ext>
            </a:extLst>
          </p:cNvPr>
          <p:cNvSpPr/>
          <p:nvPr/>
        </p:nvSpPr>
        <p:spPr>
          <a:xfrm>
            <a:off x="10029572" y="1921766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返回至民族展示栏目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3376CD38-C8FB-4912-A2D7-D421D3C848D8}"/>
              </a:ext>
            </a:extLst>
          </p:cNvPr>
          <p:cNvSpPr/>
          <p:nvPr/>
        </p:nvSpPr>
        <p:spPr>
          <a:xfrm>
            <a:off x="3242143" y="5830165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返回上一层</a:t>
            </a:r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66188847-C790-413F-8B85-DA9DFDC5BB18}"/>
              </a:ext>
            </a:extLst>
          </p:cNvPr>
          <p:cNvSpPr/>
          <p:nvPr/>
        </p:nvSpPr>
        <p:spPr>
          <a:xfrm>
            <a:off x="10029572" y="3099425"/>
            <a:ext cx="1391478" cy="596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结束展示</a:t>
            </a:r>
          </a:p>
        </p:txBody>
      </p:sp>
      <p:cxnSp>
        <p:nvCxnSpPr>
          <p:cNvPr id="92" name="连接符: 肘形 91">
            <a:extLst>
              <a:ext uri="{FF2B5EF4-FFF2-40B4-BE49-F238E27FC236}">
                <a16:creationId xmlns:a16="http://schemas.microsoft.com/office/drawing/2014/main" id="{0BFEFCB8-18B1-4106-9A3B-F527932CE770}"/>
              </a:ext>
            </a:extLst>
          </p:cNvPr>
          <p:cNvCxnSpPr>
            <a:cxnSpLocks/>
            <a:stCxn id="64" idx="3"/>
            <a:endCxn id="75" idx="1"/>
          </p:cNvCxnSpPr>
          <p:nvPr/>
        </p:nvCxnSpPr>
        <p:spPr>
          <a:xfrm flipV="1">
            <a:off x="8980499" y="3397599"/>
            <a:ext cx="1049073" cy="3395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连接符: 肘形 98">
            <a:extLst>
              <a:ext uri="{FF2B5EF4-FFF2-40B4-BE49-F238E27FC236}">
                <a16:creationId xmlns:a16="http://schemas.microsoft.com/office/drawing/2014/main" id="{49D1742B-959F-43F3-9E15-5A6B4A4B893B}"/>
              </a:ext>
            </a:extLst>
          </p:cNvPr>
          <p:cNvCxnSpPr>
            <a:cxnSpLocks/>
            <a:endCxn id="5" idx="0"/>
          </p:cNvCxnSpPr>
          <p:nvPr/>
        </p:nvCxnSpPr>
        <p:spPr>
          <a:xfrm rot="10800000" flipV="1">
            <a:off x="3933245" y="259335"/>
            <a:ext cx="1340292" cy="130044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29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BD8A82F-D2C1-4556-9053-27197E8F5FF7}"/>
              </a:ext>
            </a:extLst>
          </p:cNvPr>
          <p:cNvSpPr/>
          <p:nvPr/>
        </p:nvSpPr>
        <p:spPr>
          <a:xfrm>
            <a:off x="718404" y="383466"/>
            <a:ext cx="10384403" cy="6022498"/>
          </a:xfrm>
          <a:prstGeom prst="rect">
            <a:avLst/>
          </a:prstGeom>
          <a:blipFill dpi="0" rotWithShape="1">
            <a:blip r:embed="rId3">
              <a:alphaModFix amt="75000"/>
            </a:blip>
            <a:srcRect/>
            <a:tile tx="0" ty="0" sx="100000" sy="100000" flip="none" algn="tl"/>
          </a:blipFill>
          <a:effectLst>
            <a:outerShdw blurRad="50800" dist="38100" dir="5400000" algn="t" rotWithShape="0">
              <a:schemeClr val="accent2">
                <a:lumMod val="60000"/>
                <a:lumOff val="40000"/>
                <a:alpha val="40000"/>
              </a:schemeClr>
            </a:outerShdw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A87F1A5-ACAA-456B-A6A7-97504BDAB9C5}"/>
              </a:ext>
            </a:extLst>
          </p:cNvPr>
          <p:cNvSpPr txBox="1"/>
          <p:nvPr/>
        </p:nvSpPr>
        <p:spPr>
          <a:xfrm>
            <a:off x="2567697" y="659930"/>
            <a:ext cx="6441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选择一个您感兴趣的民族，了解了解咱们大家庭的每一员吧！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B883F91-3559-4F5D-8137-3CECC297EE5B}"/>
              </a:ext>
            </a:extLst>
          </p:cNvPr>
          <p:cNvSpPr/>
          <p:nvPr/>
        </p:nvSpPr>
        <p:spPr>
          <a:xfrm>
            <a:off x="1845276" y="1583895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7030A0"/>
                </a:solidFill>
              </a:rPr>
              <a:t>藏族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ADCED08-6E11-4BD2-A758-596591F76C75}"/>
              </a:ext>
            </a:extLst>
          </p:cNvPr>
          <p:cNvSpPr/>
          <p:nvPr/>
        </p:nvSpPr>
        <p:spPr>
          <a:xfrm>
            <a:off x="3435263" y="1584002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7030A0"/>
                </a:solidFill>
              </a:rPr>
              <a:t>回族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6FC16D88-DBA1-47BE-AF6A-57916391DDDC}"/>
              </a:ext>
            </a:extLst>
          </p:cNvPr>
          <p:cNvSpPr/>
          <p:nvPr/>
        </p:nvSpPr>
        <p:spPr>
          <a:xfrm>
            <a:off x="5014253" y="1583895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rgbClr val="7030A0"/>
                </a:solidFill>
              </a:rPr>
              <a:t>彝族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A5B0FE7-184D-45E5-AD21-D51C2C96B096}"/>
              </a:ext>
            </a:extLst>
          </p:cNvPr>
          <p:cNvSpPr/>
          <p:nvPr/>
        </p:nvSpPr>
        <p:spPr>
          <a:xfrm>
            <a:off x="3435263" y="2740844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</a:rPr>
              <a:t>…</a:t>
            </a:r>
            <a:r>
              <a:rPr lang="zh-CN" altLang="en-US" sz="2400" b="1" dirty="0">
                <a:solidFill>
                  <a:srgbClr val="7030A0"/>
                </a:solidFill>
              </a:rPr>
              <a:t>族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CAC94E9-5F28-41D8-946A-2261CBA2D89B}"/>
              </a:ext>
            </a:extLst>
          </p:cNvPr>
          <p:cNvSpPr/>
          <p:nvPr/>
        </p:nvSpPr>
        <p:spPr>
          <a:xfrm>
            <a:off x="1845276" y="2706559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</a:rPr>
              <a:t>…</a:t>
            </a:r>
            <a:r>
              <a:rPr lang="zh-CN" altLang="en-US" sz="2400" b="1" dirty="0">
                <a:solidFill>
                  <a:srgbClr val="7030A0"/>
                </a:solidFill>
              </a:rPr>
              <a:t>族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825A99C7-BD90-4BB0-BDEE-A0C428C4504A}"/>
              </a:ext>
            </a:extLst>
          </p:cNvPr>
          <p:cNvSpPr/>
          <p:nvPr/>
        </p:nvSpPr>
        <p:spPr>
          <a:xfrm>
            <a:off x="5025250" y="2740844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</a:rPr>
              <a:t>…</a:t>
            </a:r>
            <a:r>
              <a:rPr lang="zh-CN" altLang="en-US" sz="2400" b="1" dirty="0">
                <a:solidFill>
                  <a:srgbClr val="7030A0"/>
                </a:solidFill>
              </a:rPr>
              <a:t>族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1CFF6B34-7C43-404A-8ABE-BBBCAFEDB7FF}"/>
              </a:ext>
            </a:extLst>
          </p:cNvPr>
          <p:cNvSpPr/>
          <p:nvPr/>
        </p:nvSpPr>
        <p:spPr>
          <a:xfrm>
            <a:off x="8183230" y="1583895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</a:rPr>
              <a:t>…</a:t>
            </a:r>
            <a:r>
              <a:rPr lang="zh-CN" altLang="en-US" sz="2400" b="1" dirty="0">
                <a:solidFill>
                  <a:srgbClr val="7030A0"/>
                </a:solidFill>
              </a:rPr>
              <a:t>族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BCA59235-62DC-4532-BBB9-9E3C7B558CC5}"/>
              </a:ext>
            </a:extLst>
          </p:cNvPr>
          <p:cNvSpPr/>
          <p:nvPr/>
        </p:nvSpPr>
        <p:spPr>
          <a:xfrm>
            <a:off x="6648233" y="1583949"/>
            <a:ext cx="1197204" cy="6881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7030A0"/>
                </a:solidFill>
              </a:rPr>
              <a:t>…</a:t>
            </a:r>
            <a:r>
              <a:rPr lang="zh-CN" altLang="en-US" sz="2400" b="1" dirty="0">
                <a:solidFill>
                  <a:srgbClr val="7030A0"/>
                </a:solidFill>
              </a:rPr>
              <a:t>族</a:t>
            </a:r>
          </a:p>
        </p:txBody>
      </p:sp>
      <p:sp>
        <p:nvSpPr>
          <p:cNvPr id="16" name="箭头: 虚尾 15">
            <a:extLst>
              <a:ext uri="{FF2B5EF4-FFF2-40B4-BE49-F238E27FC236}">
                <a16:creationId xmlns:a16="http://schemas.microsoft.com/office/drawing/2014/main" id="{FC0C4410-26D3-4DC1-8421-2BE08EDD2772}"/>
              </a:ext>
            </a:extLst>
          </p:cNvPr>
          <p:cNvSpPr/>
          <p:nvPr/>
        </p:nvSpPr>
        <p:spPr>
          <a:xfrm>
            <a:off x="9606187" y="5643521"/>
            <a:ext cx="1197204" cy="553823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下一页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CF37910-D850-4345-9E61-053F6A76A200}"/>
              </a:ext>
            </a:extLst>
          </p:cNvPr>
          <p:cNvSpPr txBox="1"/>
          <p:nvPr/>
        </p:nvSpPr>
        <p:spPr>
          <a:xfrm>
            <a:off x="6888616" y="2979062"/>
            <a:ext cx="1190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·····</a:t>
            </a:r>
            <a:endParaRPr lang="zh-CN" altLang="en-US" sz="2000" b="1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255859F-2952-4CD9-8478-C18A385E3F97}"/>
              </a:ext>
            </a:extLst>
          </p:cNvPr>
          <p:cNvSpPr txBox="1"/>
          <p:nvPr/>
        </p:nvSpPr>
        <p:spPr>
          <a:xfrm>
            <a:off x="2163849" y="3888247"/>
            <a:ext cx="1190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·····</a:t>
            </a:r>
            <a:endParaRPr lang="zh-CN" altLang="en-US" sz="2000" b="1" dirty="0"/>
          </a:p>
        </p:txBody>
      </p:sp>
      <p:sp>
        <p:nvSpPr>
          <p:cNvPr id="20" name="箭头: 左 19">
            <a:extLst>
              <a:ext uri="{FF2B5EF4-FFF2-40B4-BE49-F238E27FC236}">
                <a16:creationId xmlns:a16="http://schemas.microsoft.com/office/drawing/2014/main" id="{621EA07F-702F-46A9-B380-EF8DCEECB6AA}"/>
              </a:ext>
            </a:extLst>
          </p:cNvPr>
          <p:cNvSpPr/>
          <p:nvPr/>
        </p:nvSpPr>
        <p:spPr>
          <a:xfrm>
            <a:off x="1089193" y="5582110"/>
            <a:ext cx="1074656" cy="55382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上一页</a:t>
            </a:r>
          </a:p>
        </p:txBody>
      </p:sp>
    </p:spTree>
    <p:extLst>
      <p:ext uri="{BB962C8B-B14F-4D97-AF65-F5344CB8AC3E}">
        <p14:creationId xmlns:p14="http://schemas.microsoft.com/office/powerpoint/2010/main" val="4221580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79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11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25985FC-F301-4E24-8F7E-7B210442B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2467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EF9B7ECD-8142-4680-854B-99E63D42EC6E}"/>
              </a:ext>
            </a:extLst>
          </p:cNvPr>
          <p:cNvSpPr/>
          <p:nvPr/>
        </p:nvSpPr>
        <p:spPr>
          <a:xfrm>
            <a:off x="575807" y="546094"/>
            <a:ext cx="11040386" cy="5760278"/>
          </a:xfrm>
          <a:prstGeom prst="roundRect">
            <a:avLst/>
          </a:prstGeom>
          <a:solidFill>
            <a:schemeClr val="accent6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23921B1-4D79-47AC-B120-BB875DF51337}"/>
              </a:ext>
            </a:extLst>
          </p:cNvPr>
          <p:cNvSpPr txBox="1"/>
          <p:nvPr/>
        </p:nvSpPr>
        <p:spPr>
          <a:xfrm>
            <a:off x="1595120" y="1270000"/>
            <a:ext cx="9286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bg1"/>
                </a:solidFill>
              </a:rPr>
              <a:t>这里添加图文介绍</a:t>
            </a:r>
            <a:endParaRPr lang="en-US" altLang="zh-CN" sz="8800" dirty="0">
              <a:solidFill>
                <a:schemeClr val="bg1"/>
              </a:solidFill>
            </a:endParaRPr>
          </a:p>
          <a:p>
            <a:endParaRPr lang="en-US" altLang="zh-CN" sz="3200" dirty="0">
              <a:solidFill>
                <a:schemeClr val="bg1"/>
              </a:solidFill>
            </a:endParaRPr>
          </a:p>
          <a:p>
            <a:r>
              <a:rPr lang="zh-CN" altLang="en-US" sz="3200" dirty="0">
                <a:solidFill>
                  <a:schemeClr val="bg1"/>
                </a:solidFill>
              </a:rPr>
              <a:t>可以有些按钮来进行跳转，或者上下页跳转，来进入到不同的内容区域（特色饮食，景点，风俗，语言，历史等）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562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</TotalTime>
  <Words>146</Words>
  <Application>Microsoft Office PowerPoint</Application>
  <PresentationFormat>宽屏</PresentationFormat>
  <Paragraphs>51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陈麒至</dc:creator>
  <cp:lastModifiedBy>陈麒至</cp:lastModifiedBy>
  <cp:revision>18</cp:revision>
  <dcterms:created xsi:type="dcterms:W3CDTF">2021-01-05T05:45:42Z</dcterms:created>
  <dcterms:modified xsi:type="dcterms:W3CDTF">2021-09-15T12:27:40Z</dcterms:modified>
</cp:coreProperties>
</file>

<file path=docProps/thumbnail.jpeg>
</file>